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2" r:id="rId3"/>
    <p:sldId id="322" r:id="rId4"/>
    <p:sldId id="257" r:id="rId5"/>
    <p:sldId id="260" r:id="rId6"/>
    <p:sldId id="258" r:id="rId7"/>
    <p:sldId id="259" r:id="rId8"/>
    <p:sldId id="261" r:id="rId9"/>
    <p:sldId id="263" r:id="rId10"/>
    <p:sldId id="284" r:id="rId11"/>
    <p:sldId id="295" r:id="rId12"/>
    <p:sldId id="282" r:id="rId13"/>
    <p:sldId id="287" r:id="rId14"/>
    <p:sldId id="269" r:id="rId15"/>
    <p:sldId id="270" r:id="rId16"/>
    <p:sldId id="266" r:id="rId17"/>
    <p:sldId id="262" r:id="rId18"/>
    <p:sldId id="291" r:id="rId19"/>
    <p:sldId id="293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707" autoAdjust="0"/>
  </p:normalViewPr>
  <p:slideViewPr>
    <p:cSldViewPr snapToGrid="0">
      <p:cViewPr varScale="1">
        <p:scale>
          <a:sx n="160" d="100"/>
          <a:sy n="160" d="100"/>
        </p:scale>
        <p:origin x="6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12.10.2019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12.10.2019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12.10.2019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12.10.2019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12.10.2019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12.10.2019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12.10.2019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12.10.2019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12.10.2019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12.10.2019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12.10.2019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12.10.2019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12.10.2019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Wzorce Projektowe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Marcin Szupke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397D8-4BDC-4995-9C0D-CB562004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1826" y="6356350"/>
            <a:ext cx="5300870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0D32D1F-5B82-6B42-AAF2-458FCAEDD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Strategia definiuje rodzinę algorytmów, pakuje je jako osobne klasy i powoduje, że są one w pełni wymienne. Zastosowanie tego wzorca pozwala na to, aby zmiany w implementacji algorytmów przetwarzania były całkowicie niezależne od strony klienta, który z nich korzysta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91701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C035454-AE81-AD42-828C-28A408352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35" y="963613"/>
            <a:ext cx="4409729" cy="5313362"/>
          </a:xfrm>
        </p:spPr>
      </p:pic>
    </p:spTree>
    <p:extLst>
      <p:ext uri="{BB962C8B-B14F-4D97-AF65-F5344CB8AC3E}">
        <p14:creationId xmlns:p14="http://schemas.microsoft.com/office/powerpoint/2010/main" val="250729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obserwator definiuje pomiędzy obiektami relację jeden-do-wielu w taki sposób, że kiedy wybrany obiekt zmienia swój stan, to wszystkie jego obiekty zależne zostają o tym powiadomione i automatycznie zaktualizowane</a:t>
            </a:r>
          </a:p>
          <a:p>
            <a:pPr algn="just"/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0271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934645C2-B730-B94C-9BB5-D9F77091D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32" y="963000"/>
            <a:ext cx="5938535" cy="4932000"/>
          </a:xfrm>
        </p:spPr>
      </p:pic>
    </p:spTree>
    <p:extLst>
      <p:ext uri="{BB962C8B-B14F-4D97-AF65-F5344CB8AC3E}">
        <p14:creationId xmlns:p14="http://schemas.microsoft.com/office/powerpoint/2010/main" val="310765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Dekorator pozwala na dynamiczne przydzielanie danemu obiektowi nowych </a:t>
            </a:r>
            <a:r>
              <a:rPr lang="pl-PL" dirty="0" err="1"/>
              <a:t>zachowań</a:t>
            </a:r>
            <a:r>
              <a:rPr lang="pl-PL" dirty="0"/>
              <a:t>. </a:t>
            </a:r>
            <a:r>
              <a:rPr lang="pl-PL" dirty="0" err="1"/>
              <a:t>Dekoratory</a:t>
            </a:r>
            <a:r>
              <a:rPr lang="pl-PL" dirty="0"/>
              <a:t> dają elastyczność podobną to tej, jaką daje dziedziczenie, oferując jednak w zamian znacznie rozszerzoną funkcjonalność.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724525" cy="365125"/>
          </a:xfrm>
        </p:spPr>
        <p:txBody>
          <a:bodyPr/>
          <a:lstStyle/>
          <a:p>
            <a:pPr algn="just"/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9100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9D508F92-2C36-1B49-B1E4-4D7E2B15B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24" y="963613"/>
            <a:ext cx="5613551" cy="5313362"/>
          </a:xfrm>
        </p:spPr>
      </p:pic>
    </p:spTree>
    <p:extLst>
      <p:ext uri="{BB962C8B-B14F-4D97-AF65-F5344CB8AC3E}">
        <p14:creationId xmlns:p14="http://schemas.microsoft.com/office/powerpoint/2010/main" val="300624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Fabrykująca (wytwórcza)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99F5A7-F64A-7546-B169-4B53F72E1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Metoda Fabrykująca definiuje interfejs pozwalający na tworzenie obiektów, ale pozwala klasom podrzędnym decydować, jakiej klasy obiekt zostanie utworzony. Wzorzec Metoda Fabrykująca przekazuje odpowiedzialność za tworzenie obiektów do klas podrzędnych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724525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13321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Fabrykująca (wytwórcza)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B335853C-E74C-3C4E-B2C7-F5CBAF42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868487"/>
            <a:ext cx="6362700" cy="3695700"/>
          </a:xfrm>
        </p:spPr>
      </p:pic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0342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5BE617F6-B2CA-3547-B48F-0E0C26DD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91302FA-6DC0-CD40-A7FD-8D74511AF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Fabryka abstrakcyjna dostarcza interfejs do tworzenia całych rodzin spokrewnionych lub zależnych od siebie obiektów bez konieczności określania ich klas rzeczywistych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8379E46-00F6-394F-8764-71D2C41953C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 dirty="0"/>
              <a:t>Autor: 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64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81D12C50-42CE-EA4B-B24C-ED9220A24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41" y="963613"/>
            <a:ext cx="9064917" cy="5313362"/>
          </a:xfrm>
        </p:spPr>
      </p:pic>
    </p:spTree>
    <p:extLst>
      <p:ext uri="{BB962C8B-B14F-4D97-AF65-F5344CB8AC3E}">
        <p14:creationId xmlns:p14="http://schemas.microsoft.com/office/powerpoint/2010/main" val="25525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58001966-BE1C-D040-A797-E46B67A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Wzorzec projektowy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C111B69-DCAE-A64B-BA77-245374925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projektowy to rozwiązanie problemu w pewnym kontekście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02E8880-9002-3A41-829A-536EFE1C27C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47418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8A1C426D-33B2-AA49-9D17-31C1CEAE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Singleton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92458428-B720-6A49-B195-AD8A56894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Singleton zapewnia, że dana klasa będzie miała tylko i wyłącznie jedną instancję obiektu i zapewnia globalny punkt dostępu do tej instancji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40921A5-D4C2-EB4B-B6E6-B68C0170BB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868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62B587-6DDA-AD4A-A226-F4B8E3A0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A5DD2D3-7227-CB49-ACB5-D7FDE8580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polecenie hermetyzuje żądania w postaci obiektów, co umożliwia parametryzowanie różnych obiektów zróżnicowanymi żądaniami (taki jak na przykład żądania kolejkowania lub rejestracji) oraz obsługiwanie operacji, które można wycofać</a:t>
            </a:r>
          </a:p>
        </p:txBody>
      </p:sp>
    </p:spTree>
    <p:extLst>
      <p:ext uri="{BB962C8B-B14F-4D97-AF65-F5344CB8AC3E}">
        <p14:creationId xmlns:p14="http://schemas.microsoft.com/office/powerpoint/2010/main" val="1819215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Polecenie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BC48EEB-F953-1843-B391-8CB78491A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1988344"/>
            <a:ext cx="8851900" cy="3263900"/>
          </a:xfrm>
        </p:spPr>
      </p:pic>
    </p:spTree>
    <p:extLst>
      <p:ext uri="{BB962C8B-B14F-4D97-AF65-F5344CB8AC3E}">
        <p14:creationId xmlns:p14="http://schemas.microsoft.com/office/powerpoint/2010/main" val="365689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A2274BD-41FA-5140-B707-47A7016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Adapter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3C24D17-EA13-AC40-806A-4DB78A4D8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Adapter dokonuje konwersji interfejsu danej klasy do postaci innego interfejsu, zgodnego z oczekiwaniami klienta. Adapter pozwala na wzajemną współpracę klas, które ze względu na niekompatybilne interfejsy wcześniej nie mogły ze sobą współpracować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CC83337-F013-064B-8783-E1AC5E566C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89434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Adapter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25060A9B-B0E3-434D-8957-2AFD44002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280444"/>
            <a:ext cx="9918700" cy="2679700"/>
          </a:xfrm>
        </p:spPr>
      </p:pic>
    </p:spTree>
    <p:extLst>
      <p:ext uri="{BB962C8B-B14F-4D97-AF65-F5344CB8AC3E}">
        <p14:creationId xmlns:p14="http://schemas.microsoft.com/office/powerpoint/2010/main" val="83125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FDBBA75-81AE-BF42-B0C5-FB6029C9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4F1C8A84-A848-324D-823C-F8007B63A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Fasada zapewnia jeden, zunifikowany interfejs dla całego zestawu interfejsów określonego podsystemu. Fasada tworzy nowy interfejs wysokiego poziomu, który powoduje, że korzystanie z całego podsystemu staje się zdecydowanie łatwiejsze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6DB3332-567E-4246-A506-1AF516C8369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74130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B1D05120-0048-BA43-800E-4755A50C8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21" y="963613"/>
            <a:ext cx="6720158" cy="5313362"/>
          </a:xfrm>
        </p:spPr>
      </p:pic>
    </p:spTree>
    <p:extLst>
      <p:ext uri="{BB962C8B-B14F-4D97-AF65-F5344CB8AC3E}">
        <p14:creationId xmlns:p14="http://schemas.microsoft.com/office/powerpoint/2010/main" val="122458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70415A5A-195E-F042-A08E-469AAEEA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Szablonowa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D7ED0977-0F51-3046-8223-111F3A6D5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Metoda Szablonowa definiuje szkielet danego algorytmu w określonej metodzie, przekazując realizację niektórych jego kroków do klas podrzędnych. Wzorzec ten pozwala klasom podrzędnym na redefiniowanie pewnych kroków algorytmu, ale jednocześnie uniemożliwia zmianę jego struktury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C6E3772-0555-084C-A09F-54791196DE8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05227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szablonowa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5B0D337-C21C-A84D-B76E-B8F772EAC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0" y="2026444"/>
            <a:ext cx="2044700" cy="3187700"/>
          </a:xfrm>
        </p:spPr>
      </p:pic>
    </p:spTree>
    <p:extLst>
      <p:ext uri="{BB962C8B-B14F-4D97-AF65-F5344CB8AC3E}">
        <p14:creationId xmlns:p14="http://schemas.microsoft.com/office/powerpoint/2010/main" val="163025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A2462606-AD50-DC4C-B89E-2C56F69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Iterator</a:t>
            </a:r>
            <a:endParaRPr lang="pl-PL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E31E5650-3D5E-5744-AAF5-BBEB1C608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</a:t>
            </a:r>
            <a:r>
              <a:rPr lang="pl-PL" dirty="0" err="1"/>
              <a:t>Iterator</a:t>
            </a:r>
            <a:r>
              <a:rPr lang="pl-PL" dirty="0"/>
              <a:t> zapewnia metodę dostępu sekwencyjnego do elementów obiektu zagregowanego bez jego reprezentacji wewnętrznej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DAA7B9-E9E1-AA4C-8F23-C30D8D42160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7826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58001966-BE1C-D040-A797-E46B67A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Wzorzec projektowy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C111B69-DCAE-A64B-BA77-245374925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l-PL" dirty="0"/>
              <a:t>Wzorzec projektowy (ang. design </a:t>
            </a:r>
            <a:r>
              <a:rPr lang="pl-PL" dirty="0" err="1"/>
              <a:t>pattern</a:t>
            </a:r>
            <a:r>
              <a:rPr lang="pl-PL" dirty="0"/>
              <a:t>) – uniwersalne, sprawdzone w praktyce rozwiązanie często pojawiających się, powtarzalnych problemów projektowych. Pokazuje powiązania i zależności pomiędzy klasami oraz obiektami i ułatwia tworzenie, modyfikację oraz pielęgnację kodu źródłowego. Jest opisem rozwiązania, a nie jego implementacją. Wzorce projektowe stosowane są w projektach wykorzystujących programowanie obiektowe.</a:t>
            </a:r>
            <a:endParaRPr lang="pl-PL" sz="12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02E8880-9002-3A41-829A-536EFE1C27C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6395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Iterator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3B4220F2-F7BD-6548-82F5-E0863C80A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835944"/>
            <a:ext cx="8648700" cy="3568700"/>
          </a:xfrm>
        </p:spPr>
      </p:pic>
    </p:spTree>
    <p:extLst>
      <p:ext uri="{BB962C8B-B14F-4D97-AF65-F5344CB8AC3E}">
        <p14:creationId xmlns:p14="http://schemas.microsoft.com/office/powerpoint/2010/main" val="535476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5EC2A954-E112-4549-A6E0-9CF36283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Kompozyt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728EFEA0-6907-8B46-B0BC-803FCC2D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Kompozyt pozwala łączyć obiekty w struktury drzewiaste, które reprezentują hierarchie część – całość. Jego zastosowanie pozwala klientom jednolicie obsługiwać zarówno pojedyncze obiekty, jak i ich kompozycje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AA3EA1F-FDE4-BA49-B528-76ED83B348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11500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Kompozyt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B34363C2-13E5-A64E-B4E8-AEEBB53A2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645444"/>
            <a:ext cx="7607300" cy="3949700"/>
          </a:xfrm>
        </p:spPr>
      </p:pic>
    </p:spTree>
    <p:extLst>
      <p:ext uri="{BB962C8B-B14F-4D97-AF65-F5344CB8AC3E}">
        <p14:creationId xmlns:p14="http://schemas.microsoft.com/office/powerpoint/2010/main" val="3335897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CDA44B2D-D14F-C245-9425-AC783281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23557D0-93D5-2143-ADF6-36C5B0A6C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Stan umożliwia obiektowi zmianę zachowania wraz ze zmianą jego wewnętrznego stanu. Po takiej zmianie funkcjonuje on jak inna klasa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1A6D439-6449-FC46-AC86-985D062DDDA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1411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BDE39F00-DCE2-3549-B0B0-7E6AFD1A9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2026444"/>
            <a:ext cx="6870700" cy="3187700"/>
          </a:xfrm>
        </p:spPr>
      </p:pic>
    </p:spTree>
    <p:extLst>
      <p:ext uri="{BB962C8B-B14F-4D97-AF65-F5344CB8AC3E}">
        <p14:creationId xmlns:p14="http://schemas.microsoft.com/office/powerpoint/2010/main" val="7413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1714D4E0-B048-8046-9E66-2DCD5042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Proxy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F094E1B0-15A5-654E-A2AF-FC322E005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Proxy prowadzi do utworzenia obiektu pośredniczącego, który kontroluje dostęp do innego obiektu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ACD2DD-901E-0C45-91E3-7CEF838C97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283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Proxy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FD4460A-8534-AA40-9C6F-1A50EB72D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2026444"/>
            <a:ext cx="6489700" cy="3187700"/>
          </a:xfrm>
        </p:spPr>
      </p:pic>
    </p:spTree>
    <p:extLst>
      <p:ext uri="{BB962C8B-B14F-4D97-AF65-F5344CB8AC3E}">
        <p14:creationId xmlns:p14="http://schemas.microsoft.com/office/powerpoint/2010/main" val="69581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A49A4F7F-2D5C-9847-B7F4-C530972C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Most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B211944A-DB01-C74F-B119-88A15E5BF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oddzielenie abstrakcji od jej implementacji, tak aby mogły się niezależnie od siebie zmieniać.</a:t>
            </a:r>
          </a:p>
          <a:p>
            <a:pPr algn="just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3A3CBB9-3696-1F47-B5A6-7F2945FB994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2194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2F9600-BE95-9148-9713-692B353F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Budowniczy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38B60F-2BA1-A54E-B9FD-EA42B2546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w którym proces tworzenia obiektu podzielony jest na kilka mniejszych etapów, a każdy z nich może być implementowany na wiele sposobów. Dzięki temu możliwe jest tworzenie różnych reprezentacji obiektów w tym samym procesie konstrukcyjnym.</a:t>
            </a:r>
          </a:p>
        </p:txBody>
      </p:sp>
    </p:spTree>
    <p:extLst>
      <p:ext uri="{BB962C8B-B14F-4D97-AF65-F5344CB8AC3E}">
        <p14:creationId xmlns:p14="http://schemas.microsoft.com/office/powerpoint/2010/main" val="262107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1A8161-6BEB-6A40-90C6-575A9D84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Łańcuch odpowiedzialności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9D9AA5E-E5C4-094E-B9D2-E19C08761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umożliwienie uniknięcia związania nadawcy i odbiorcy żądania poprzez danie więcej niż jednemu obiektowi szansy obsłużenia tego żądania. Tworzy łańcuch obiektów i przekazuje im kolejno żądanie, aż jakiś obiekt je obsłuży.</a:t>
            </a:r>
          </a:p>
        </p:txBody>
      </p:sp>
    </p:spTree>
    <p:extLst>
      <p:ext uri="{BB962C8B-B14F-4D97-AF65-F5344CB8AC3E}">
        <p14:creationId xmlns:p14="http://schemas.microsoft.com/office/powerpoint/2010/main" val="340098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Klasyfikacja wzorców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algn="just"/>
            <a:r>
              <a:rPr lang="pl-PL" dirty="0"/>
              <a:t>Klasyfikacja według rodzaju wzorca i opisu tego, co robi. Według tego kryterium wzorce możemy podzielić na trzy rodziny</a:t>
            </a:r>
          </a:p>
          <a:p>
            <a:pPr algn="just"/>
            <a:endParaRPr lang="pl-PL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Kreacyjne (konstruktywne) – opisują proces tworzenia nowych obiektów. Ich zadaniem jest tworzenie, inicjalizacja oraz konfiguracja obiektów oraz innych typów danych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Strukturalne – opisują struktury powiązanych ze sobą obiektów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Czynnościowe (behawioralne, operacyjne) – opisują zachowanie i odpowiedzialność współpracujących ze sobą obiektów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2C1347-42D8-9746-8AE5-1B073C48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Flyweight</a:t>
            </a:r>
            <a:r>
              <a:rPr lang="pl-PL" dirty="0"/>
              <a:t> (pyłek, waga piórkowa)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E5402A9-F750-0B4F-ABDB-F5757DF7D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efektywna obsługa wielkiej liczby drobnych obiektów poprzez ich współdzielenie.</a:t>
            </a:r>
          </a:p>
        </p:txBody>
      </p:sp>
    </p:spTree>
    <p:extLst>
      <p:ext uri="{BB962C8B-B14F-4D97-AF65-F5344CB8AC3E}">
        <p14:creationId xmlns:p14="http://schemas.microsoft.com/office/powerpoint/2010/main" val="139878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194797-8179-524F-B343-61A55864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Interpreter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750F6F6-CB09-1D42-BD7F-55CA3DFE1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definiowanie reprezentacji dla gramatyki zadanego języka, a także interpretera, który wykorzystuje tę reprezentację do interpretowania zdań w danym języku.</a:t>
            </a:r>
          </a:p>
        </p:txBody>
      </p:sp>
    </p:spTree>
    <p:extLst>
      <p:ext uri="{BB962C8B-B14F-4D97-AF65-F5344CB8AC3E}">
        <p14:creationId xmlns:p14="http://schemas.microsoft.com/office/powerpoint/2010/main" val="2438580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E97DD1-8007-2249-892F-D5F7E52C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Mediator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068F7B4-467E-DD4E-A26B-3EC7DAF78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kapsułkowanie informacji o tym, jak obiekty współdziałają. Przyczynia się on do rozluźnienia powiązań między obiektami, gdyż sprawia, że nie odwołują się one do siebie wprost.</a:t>
            </a:r>
          </a:p>
        </p:txBody>
      </p:sp>
    </p:spTree>
    <p:extLst>
      <p:ext uri="{BB962C8B-B14F-4D97-AF65-F5344CB8AC3E}">
        <p14:creationId xmlns:p14="http://schemas.microsoft.com/office/powerpoint/2010/main" val="2056514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5D1FF0-05C8-0243-AD8B-87420BED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Memento (pamiątka)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598ABC-6A91-E849-86CA-547A845F4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zapamiętanie i przekazanie na </a:t>
            </a:r>
            <a:r>
              <a:rPr lang="pl-PL"/>
              <a:t>zewnątrz stanu </a:t>
            </a:r>
            <a:r>
              <a:rPr lang="pl-PL" dirty="0"/>
              <a:t>wewnętrznego obiektu, bez naruszenia kapsułkowania, po to aby mógł być on później przywrócony do zapamiętanego stanu</a:t>
            </a:r>
          </a:p>
        </p:txBody>
      </p:sp>
    </p:spTree>
    <p:extLst>
      <p:ext uri="{BB962C8B-B14F-4D97-AF65-F5344CB8AC3E}">
        <p14:creationId xmlns:p14="http://schemas.microsoft.com/office/powerpoint/2010/main" val="518762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C8FC8F-C4A7-2245-BE91-BC775459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Prototyp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47F483E-237A-294E-B74C-E454C875D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 definiuje rodzaje tworzonych obiektów, używając </a:t>
            </a:r>
            <a:r>
              <a:rPr lang="pl-PL" dirty="0" err="1"/>
              <a:t>protypowego</a:t>
            </a:r>
            <a:r>
              <a:rPr lang="pl-PL" dirty="0"/>
              <a:t> egzemplarza, a także tworzy nowe obiekty, kopiując ten prototyp.</a:t>
            </a:r>
          </a:p>
        </p:txBody>
      </p:sp>
    </p:spTree>
    <p:extLst>
      <p:ext uri="{BB962C8B-B14F-4D97-AF65-F5344CB8AC3E}">
        <p14:creationId xmlns:p14="http://schemas.microsoft.com/office/powerpoint/2010/main" val="1178878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EB141A-CD34-A34B-9270-D7ECD75E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Visitor</a:t>
            </a:r>
            <a:r>
              <a:rPr lang="pl-PL" dirty="0"/>
              <a:t> (gość)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65F61E3-1339-9646-B23E-D47F93351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l-PL" dirty="0"/>
              <a:t>Wzorzec, którego celem jest określenie operacji, która ma być wykonana na elementach struktury obiektowej. Umożliwia definiowanie nowej operacji bez modyfikowania klas elementów.</a:t>
            </a:r>
          </a:p>
        </p:txBody>
      </p:sp>
    </p:spTree>
    <p:extLst>
      <p:ext uri="{BB962C8B-B14F-4D97-AF65-F5344CB8AC3E}">
        <p14:creationId xmlns:p14="http://schemas.microsoft.com/office/powerpoint/2010/main" val="30061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Klasyfikacja wzorców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algn="just"/>
            <a:r>
              <a:rPr lang="pl-PL" dirty="0"/>
              <a:t>Klasyfikacja na kategorie według ich zakresów. Kategoryzacja polega na określeniu czy wzorzec dotyczy klas czy obiektów</a:t>
            </a:r>
          </a:p>
          <a:p>
            <a:pPr algn="just"/>
            <a:endParaRPr lang="pl-PL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Klasowe – opisują statyczne związki między klasami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Obiektowe – opisują dynamiczne związki między obiektami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0277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kreacyjne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Budowniczy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Fabryka abstrakcyjna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Metoda wytwórcza (klasowy)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Prototyp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Singleton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6182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strukturalne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Adapter (klasowy oraz 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Dekorator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Fasada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Kompozyt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Most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Pełnomocnik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Pyłek (obiektowy)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8923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czynnościowo / operacyjne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Łańcuch zobowiązań / odpowiedzialności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Polecenie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Interpreter (klasowy)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 err="1"/>
              <a:t>Iterator</a:t>
            </a:r>
            <a:r>
              <a:rPr lang="pl-PL" dirty="0"/>
              <a:t>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Mediator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Pamiątka / memento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Metoda szablonowa (ang. </a:t>
            </a:r>
            <a:r>
              <a:rPr lang="pl-PL" dirty="0" err="1"/>
              <a:t>Template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) (klasowy)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Obserwator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Stan (obiektowy)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5844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czynnościowo / operacyjne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138"/>
            <a:ext cx="10515600" cy="5121277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Strategia (obiektowy)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Odwiedzający / wizytator (ang. </a:t>
            </a:r>
            <a:r>
              <a:rPr lang="pl-PL" dirty="0" err="1"/>
              <a:t>Visitor</a:t>
            </a:r>
            <a:r>
              <a:rPr lang="pl-PL" dirty="0"/>
              <a:t>) (obiektowy)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/>
              <a:t>Zabór zasobu jest inicjalizacją (obiektowy)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Marcin Szupke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86358161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12267</TotalTime>
  <Words>1441</Words>
  <Application>Microsoft Macintosh PowerPoint</Application>
  <PresentationFormat>Panoramiczny</PresentationFormat>
  <Paragraphs>164</Paragraphs>
  <Slides>45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Geometr212 BkCn BT</vt:lpstr>
      <vt:lpstr>Motyw sdacademy.pl</vt:lpstr>
      <vt:lpstr>Wzorce Projektowe</vt:lpstr>
      <vt:lpstr>Wzorzec projektowy</vt:lpstr>
      <vt:lpstr>Wzorzec projektowy</vt:lpstr>
      <vt:lpstr>Klasyfikacja wzorców</vt:lpstr>
      <vt:lpstr>Klasyfikacja wzorców</vt:lpstr>
      <vt:lpstr>Wzorce kreacyjne</vt:lpstr>
      <vt:lpstr>Wzorce strukturalne</vt:lpstr>
      <vt:lpstr>Wzorce czynnościowo / operacyjne</vt:lpstr>
      <vt:lpstr>Wzorce czynnościowo / operacyjne</vt:lpstr>
      <vt:lpstr>Strategia</vt:lpstr>
      <vt:lpstr>Strategia</vt:lpstr>
      <vt:lpstr>Obserwator</vt:lpstr>
      <vt:lpstr>Obserwator</vt:lpstr>
      <vt:lpstr>Dekorator</vt:lpstr>
      <vt:lpstr>Dekorator</vt:lpstr>
      <vt:lpstr>Metoda Fabrykująca (wytwórcza)</vt:lpstr>
      <vt:lpstr>Metoda Fabrykująca (wytwórcza)</vt:lpstr>
      <vt:lpstr>Fabryka abstrakcyjna</vt:lpstr>
      <vt:lpstr>Fabryka abstrakcyjna</vt:lpstr>
      <vt:lpstr>Singleton</vt:lpstr>
      <vt:lpstr>Polecenie</vt:lpstr>
      <vt:lpstr>Polecenie</vt:lpstr>
      <vt:lpstr>Adapter</vt:lpstr>
      <vt:lpstr>Adapter</vt:lpstr>
      <vt:lpstr>Fasada</vt:lpstr>
      <vt:lpstr>Fasada</vt:lpstr>
      <vt:lpstr>Metoda Szablonowa</vt:lpstr>
      <vt:lpstr>Metoda szablonowa</vt:lpstr>
      <vt:lpstr>Iterator</vt:lpstr>
      <vt:lpstr>Iterator</vt:lpstr>
      <vt:lpstr>Kompozyt</vt:lpstr>
      <vt:lpstr>Kompozyt</vt:lpstr>
      <vt:lpstr>Stan</vt:lpstr>
      <vt:lpstr>Stan</vt:lpstr>
      <vt:lpstr>Proxy</vt:lpstr>
      <vt:lpstr>Proxy</vt:lpstr>
      <vt:lpstr>Most</vt:lpstr>
      <vt:lpstr>Budowniczy</vt:lpstr>
      <vt:lpstr>Łańcuch odpowiedzialności</vt:lpstr>
      <vt:lpstr>Flyweight (pyłek, waga piórkowa)</vt:lpstr>
      <vt:lpstr>Interpreter</vt:lpstr>
      <vt:lpstr>Mediator</vt:lpstr>
      <vt:lpstr>Memento (pamiątka)</vt:lpstr>
      <vt:lpstr>Prototyp</vt:lpstr>
      <vt:lpstr>Visitor (gość)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Marcin Szupke</cp:lastModifiedBy>
  <cp:revision>48</cp:revision>
  <dcterms:created xsi:type="dcterms:W3CDTF">2016-06-24T11:21:15Z</dcterms:created>
  <dcterms:modified xsi:type="dcterms:W3CDTF">2019-10-19T16:26:38Z</dcterms:modified>
</cp:coreProperties>
</file>